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86" r:id="rId3"/>
    <p:sldId id="433" r:id="rId4"/>
    <p:sldId id="426" r:id="rId5"/>
    <p:sldId id="397" r:id="rId6"/>
    <p:sldId id="398" r:id="rId7"/>
    <p:sldId id="399" r:id="rId8"/>
    <p:sldId id="427" r:id="rId9"/>
    <p:sldId id="432" r:id="rId10"/>
    <p:sldId id="419" r:id="rId11"/>
    <p:sldId id="407" r:id="rId12"/>
    <p:sldId id="411" r:id="rId13"/>
    <p:sldId id="428" r:id="rId14"/>
    <p:sldId id="412" r:id="rId15"/>
    <p:sldId id="413" r:id="rId16"/>
    <p:sldId id="414" r:id="rId17"/>
    <p:sldId id="415" r:id="rId18"/>
    <p:sldId id="430" r:id="rId19"/>
    <p:sldId id="404" r:id="rId20"/>
    <p:sldId id="396" r:id="rId21"/>
    <p:sldId id="431" r:id="rId22"/>
    <p:sldId id="42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13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 autoAdjust="0"/>
    <p:restoredTop sz="82994" autoAdjust="0"/>
  </p:normalViewPr>
  <p:slideViewPr>
    <p:cSldViewPr snapToGrid="0">
      <p:cViewPr varScale="1">
        <p:scale>
          <a:sx n="98" d="100"/>
          <a:sy n="98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10E3-618E-4E1C-B564-D6B1920C16E5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24BA-36D5-4763-94B6-44A8EB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1B3AB-0724-DD85-F756-23BFB93B1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ADF99-8808-3FB4-C8D3-DBD6825D2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77E5C-F366-D4FF-C440-2CA310A9F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CDA85-BA6D-ABDD-F1A3-29DDE96F2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2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36C45-ECDA-BF25-EAFD-02E529C62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BC8F4-50CA-BFF6-3F56-2B88E6B0C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97CB4-266D-E0E6-19D1-74E88EA5B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2F680-B9FA-1004-A924-EB28544E8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73997-4C52-4218-8F5B-CCAD90DDB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DA1C269-FB9D-D4AD-234B-6030492E9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EDEB1096-BF82-DADB-8EE6-B61FD51EB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66E9E8-F9BC-FE45-4DAD-9D05F5177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E761-6FBD-FD64-A405-89F475EA0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AD17B-06BD-8DA6-77EB-C0AAA017B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1E690-9678-6CE4-A97E-1891B5797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10AC-F889-4163-58CE-B78D2D47C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424BA-36D5-4763-94B6-44A8EB6C0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91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13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5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4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D9599-6776-C600-E468-2BC04AD9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B6776-642F-BF5D-80B4-F50B6F04E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A7B73-8028-ADC5-C200-000A29AD5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2EADC-F706-AADC-C8C9-0C918CFAC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F9593-F8B6-4737-549F-803CE417D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5A102-A9A0-C477-0EA8-662C2627E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386EF-909E-FC4B-1A7C-7D4BF13F6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740E6-1DCD-E33C-902E-2E695A48C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5883A-5A84-1532-A8A2-0311BAE9A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800973-A3E8-9261-D3A0-4EF691B92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8C0B7-2EB7-4654-3DB7-DBDE0E6D8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A8768-228C-4818-1383-7A9DE2162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AAA5-67D0-BAD1-963C-D6A8AF0B0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AE71F-9F04-D4C9-2E2D-F278536F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2C40-1EF8-2595-C5D4-2E46E2A1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1E85-171D-AA12-2D99-7311916E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FE35-B184-02CD-03BD-396A3F16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FBB2-A678-7BD4-C975-5F34C92C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A618F-535C-7BB4-0835-1D5F41A74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1C4A1-4672-3D94-09F6-C9A0BE45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CE78C-A779-3103-B41F-8DFC7476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5E57F-ABC2-F99F-B64F-AC78ECD7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9F886-8FFF-0345-492E-EB3D9F356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14397-3DCE-DE66-C009-1B7C2D4A4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A75F5-340D-E967-62C5-6522F44F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B654-2EC7-95B0-1423-7BAFD7B7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70980-0EE2-5D81-7F25-8DA9D729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1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2481-B543-8158-1148-86D087630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79454-F720-A77E-34F3-43A9E7B31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1A5CD-343D-C6DC-294D-5B9F4802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0163-CEA4-C895-4F3B-5D7E5950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56DB-08BD-F8B8-AAE9-864D10A4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64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B501-542D-597E-F83E-FD05E692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DCF6-666D-6C16-7051-FF72FE5E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7A0C-79F8-5764-1539-27C6666D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3E4D2-C994-8C6C-CFE6-EC6C5365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6EE4-2E69-F7D9-CC7D-F0EB4E53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02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2D4F-7076-EC7B-739A-64743E7C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6D7FA-19B0-30AC-61D8-5601B91D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B180C-A704-C625-2AA6-CCAE0D31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1D4D2-E065-CC98-0ECC-F3DEEC6E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5B30-EA9A-79FE-97B9-3ACE7540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7C55-9758-C8AA-5783-7F3C8B36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0D703-B9DB-C18D-AE50-9453633A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9E49C-1241-69F2-52B5-9668F3B5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D403-C803-CBF0-191C-63677702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2B681-2015-2748-917B-D642CCB4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EDBCB-67C6-01C9-8637-917F724C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30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A505-E094-E28C-D3A5-5076BAD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392E-E5BD-0AD9-D823-1F82C8460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41122-EA4A-8E88-92BB-226DD03FF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AA0C7-FDB6-E54E-5306-945044DC6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8658E-9283-311D-87ED-35A51559A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27935-74B3-5421-3986-AB7B24EB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C2C93-B848-1003-39A3-7FB5BDC0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08E8D-0067-370E-9F34-04F86CE3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75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3E3C-07D6-0219-7D4E-78463DB5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BAFFE-2C77-2837-380C-F6E5B2DF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8A68F-B79A-44FD-18DE-D0CF377D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AACD9-CFF7-6DDD-5091-FEC874D7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76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0CEBD-57BE-3AD0-A867-EA565411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2862E-52C1-6577-D5F1-89909683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B4177-1A01-8414-344F-3A762CCF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761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8B94-D3A1-6719-2849-D3B40F73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4E08-BCA9-770B-8032-BE6CAD0B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F92E0-EC68-D33E-94B4-4A63CE509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F04C-CE36-2E0D-0896-84CC3F1C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64D98-6FE0-6051-1B5F-6C21534C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7072F-856E-9376-E00E-D309829C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44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7C32-E272-24DA-E93C-788D835B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7505-5E84-3797-0754-288E6776E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249A-1C6D-5AA1-96E4-A7176989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A355-C4D1-F30A-884E-707F4F79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1740E-0DA7-07A2-D834-0BC8EDF8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2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E3EA-7433-78BA-EAA9-F337AF34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D8CC0-8E36-CED6-8A47-3BA3CB554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EA7A0-02B9-00DA-326E-5CBE20768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47779-9507-53A4-7F1F-C8A65B02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6000F-F159-2A14-8958-5ECF3FE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4C31E-3F9C-D014-EE45-2FC863EC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497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6855-C7AE-5C47-710E-EBD19625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1564A-0E61-FB9E-65BE-AD899BC82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6CCD-BD3D-BE4E-1E0B-9082F358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A6708-65F5-49C3-D1B3-8B5ABD74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C6932-0988-9585-39E4-C651FB4F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494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30CBD-5E2A-8AD4-A78B-1C93F5A39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87974-A431-68D5-D857-2A122F038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7A0E-1746-BD8B-28D6-BBDD9588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8E153-0D16-2B81-7450-3EBE27F5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0DD4-5B9F-DA44-2C1C-7BB161CC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44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EC4C-9A12-6151-4418-B438060B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7434B-01F4-4A04-CB6A-54A2B4ADB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B60B-63F1-6522-82C5-173A6FFE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0F541-B2B3-CD83-5726-83928569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DA85F-6BF1-02BC-7DEF-6F163848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9BCD-BF1A-2A84-9BFA-AAF75E32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26B7-3812-0B2B-D057-FB3A7063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857A8-FF5F-4BC9-0FA7-AAB98118A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20507-958D-00E7-F43E-872BFC5A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51014-1A95-215D-FC31-316E174D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08506-34F9-58BD-37D4-C44454D2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5D28-0A52-6A2C-E4A6-3C741D5B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136D-8ACF-F39A-6111-5E2A5E159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8AF4D-6323-FDC2-BB26-6E8DDF87B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317C4-9B77-6757-CF31-C797FC260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4F541-07F5-A184-EC7A-FC05BB870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7EC91-F19E-F357-9A37-ACAF16D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83236-4A61-A37B-E12B-232B1800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FB9B4-3820-DAC1-3825-DFDFF094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40EA-9925-0D91-D512-92F453EB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C4D5B-66CE-3816-1C6A-B295E8CC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DDFEF-9FE7-3278-5073-1183BB5B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471AD-D304-C992-BD6A-7E5B24B2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63CB2-E898-2C59-EAD5-32E778F4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BC4F0-AA96-4FE9-76DE-213E2B88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F9F3F-9A1A-A845-B6A4-093B4E02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E1AE-4F7F-5832-80EF-4474792F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B495E-99E5-53F9-0AAE-F4D599B7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710A-92A0-A224-313A-77BBC248B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1A03-29CE-0BED-369C-A75F6E24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2D421-BC44-58D3-20CA-C52C4C41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0147E-DE66-B89D-9DA2-4EA73F64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9CE4-9AC1-49A7-15D8-38729F72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2420E-444B-992C-936B-16723C29B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63E55-120F-80B8-ACB4-FE0FAC7C2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ACF0B-91BD-D8C2-A858-379EDCDA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DCE03-6FAB-965E-0F7F-4C14996C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1495F-0A9E-6A67-7820-BBF2955B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E5D6A-3CAD-065A-FDC2-33E523F9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075A3-60CE-81F7-6714-88BD15312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0D49-5CDF-3B3F-55A4-27BF4208E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4BCD-545F-4DF6-A883-2F31B31C337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5B56-77E9-F2E6-D570-EBF448532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CD546-126F-2B41-3080-AF30D85A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DABC6-FF06-0C31-3B96-898F42FA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30F35-DCC7-D14F-8016-C47E284D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00A2-A936-658E-19E8-A7F5D10A2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255D4-25FA-4C7D-9D59-07561D7063AD}" type="datetimeFigureOut">
              <a:rPr lang="el-GR" smtClean="0"/>
              <a:pPr/>
              <a:t>26/5/26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E1A7-38AB-91BA-7FE1-1767AC633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6E48C-9B3C-D4AB-F3B5-24A27061C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50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hyperlink" Target="https://ec.europa.eu/eurostat/statistics-explained/index.php?title=Gender_pay_gap_statisti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18067-5F2F-7570-C543-FBB2726D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at work">
            <a:extLst>
              <a:ext uri="{FF2B5EF4-FFF2-40B4-BE49-F238E27FC236}">
                <a16:creationId xmlns:a16="http://schemas.microsoft.com/office/drawing/2014/main" id="{40F18555-5D37-1EC8-B57A-26CB1FDC8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0" y="0"/>
            <a:ext cx="12192000" cy="686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4AD52B-BCB1-643E-28B8-4D5C1CC683E8}"/>
              </a:ext>
            </a:extLst>
          </p:cNvPr>
          <p:cNvSpPr/>
          <p:nvPr/>
        </p:nvSpPr>
        <p:spPr>
          <a:xfrm>
            <a:off x="0" y="-54430"/>
            <a:ext cx="12192000" cy="6912430"/>
          </a:xfrm>
          <a:prstGeom prst="rect">
            <a:avLst/>
          </a:prstGeom>
          <a:solidFill>
            <a:srgbClr val="134A8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object 17">
            <a:extLst>
              <a:ext uri="{FF2B5EF4-FFF2-40B4-BE49-F238E27FC236}">
                <a16:creationId xmlns:a16="http://schemas.microsoft.com/office/drawing/2014/main" id="{D495F2E2-7013-163A-A668-7B8B9E051D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5" y="204972"/>
            <a:ext cx="2837806" cy="9888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E48A2B-57CC-6F84-CA83-38C4C4076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925"/>
          <a:stretch>
            <a:fillRect/>
          </a:stretch>
        </p:blipFill>
        <p:spPr>
          <a:xfrm rot="16200000">
            <a:off x="4524889" y="-466143"/>
            <a:ext cx="3483429" cy="11170904"/>
          </a:xfrm>
          <a:custGeom>
            <a:avLst/>
            <a:gdLst>
              <a:gd name="connsiteX0" fmla="*/ 3483429 w 3483429"/>
              <a:gd name="connsiteY0" fmla="*/ 0 h 9675738"/>
              <a:gd name="connsiteX1" fmla="*/ 3483429 w 3483429"/>
              <a:gd name="connsiteY1" fmla="*/ 9675738 h 9675738"/>
              <a:gd name="connsiteX2" fmla="*/ 0 w 3483429"/>
              <a:gd name="connsiteY2" fmla="*/ 9675738 h 9675738"/>
              <a:gd name="connsiteX3" fmla="*/ 0 w 3483429"/>
              <a:gd name="connsiteY3" fmla="*/ 0 h 9675738"/>
              <a:gd name="connsiteX4" fmla="*/ 3483429 w 3483429"/>
              <a:gd name="connsiteY4" fmla="*/ 0 h 967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429" h="9675738">
                <a:moveTo>
                  <a:pt x="3483429" y="0"/>
                </a:moveTo>
                <a:lnTo>
                  <a:pt x="3483429" y="9675738"/>
                </a:lnTo>
                <a:lnTo>
                  <a:pt x="0" y="9675738"/>
                </a:lnTo>
                <a:lnTo>
                  <a:pt x="0" y="0"/>
                </a:lnTo>
                <a:lnTo>
                  <a:pt x="3483429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88B3F-19ED-3268-9A1B-C870BCFE4FD0}"/>
              </a:ext>
            </a:extLst>
          </p:cNvPr>
          <p:cNvSpPr txBox="1"/>
          <p:nvPr/>
        </p:nvSpPr>
        <p:spPr>
          <a:xfrm>
            <a:off x="3126469" y="2154269"/>
            <a:ext cx="628026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Σχέδιο Νόμου «Ενίσχυση της εφαρμογής της ισότητας της αμοιβής μεταξύ ανδρών και γυναικών για όμοια εργασία ή για εργασία ίσης αξίας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</a:t>
            </a: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– Ενσωμάτωση Οδηγίας (Ε.Ε.) 2023/970»</a:t>
            </a:r>
            <a:b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</a:b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927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90DCF-76A5-480D-3E14-1E2657BB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BF4243-2F4A-DA93-8237-A4DF2921B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CF6E19-8CCD-A9FC-E1C1-4CD76599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7" y="8389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διαδικασία </a:t>
            </a:r>
            <a:b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επιλογής υποψηφίων προς απασχόληση </a:t>
            </a:r>
            <a:b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CBC6-3A18-2CA6-20CA-D380AACD5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003"/>
            <a:ext cx="10515600" cy="49244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εργοδότης: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πρέπει να δώσει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αμοιβή ή μισθολογικό εύρος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πρέπει να δώσει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πληροφορία για τη σχετική συλλογική σύμβαση (αν υπάρχει)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επιτρέπεται να ζητήσει ύψος προηγούμενων αποδοχών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προκήρυξη / διαδικασία πρόσληψης πρέπει να είναι: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ουδέτερη ως προς το φύλο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χωρίς άλλες διακρίσεις.</a:t>
            </a:r>
          </a:p>
          <a:p>
            <a:endParaRPr lang="en-US" dirty="0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008D955E-6B4E-8D61-E5C4-71A2CB51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5F306-3752-E23F-EA12-071DC17949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94" y="3680626"/>
            <a:ext cx="2316973" cy="2025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1E7C9-A047-24CF-A3CC-DA2623921A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9" y="2536420"/>
            <a:ext cx="242017" cy="20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CE38B8-2195-3265-34B3-663BCD4AB4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8" y="2925658"/>
            <a:ext cx="242017" cy="2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BCE36-2601-C650-1E5C-06AF20C863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8" y="3326951"/>
            <a:ext cx="242017" cy="205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FEBE98-3F54-DEBD-B269-5EAE2354A18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0" y="5143486"/>
            <a:ext cx="237051" cy="208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3B949B-6D4F-C83B-1635-F9F3EC3E4C5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5" y="4742193"/>
            <a:ext cx="237051" cy="2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C525A-4C74-66A0-A440-8EB8B73C3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5274BD-CE1F-EE92-5276-9C59D8F20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B5AE5-E4C7-FE88-D24F-20AD8CA4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διάρκεια της εργασιακής σχέσης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81DD-C57E-0C81-04F2-FFD9741C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828" y="1643022"/>
            <a:ext cx="9763205" cy="49244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εργαζόμενος έχει δικαίωμα </a:t>
            </a:r>
            <a:endParaRPr lang="en-US" b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ίσης αμοιβής για όμοια εργασία ή εργασία ίσης αξίας.</a:t>
            </a:r>
          </a:p>
          <a:p>
            <a:pPr>
              <a:buNone/>
            </a:pPr>
            <a:endParaRPr lang="el-GR" b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αμοιβή περιλαμβάνει: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μισθό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bonus</a:t>
            </a: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επιδόματα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υπερωρίες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παροχές σε είδος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επαγγελματικές συντάξεις.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4EBD1267-6C60-D8A5-E184-90AE0B450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49DEB-ADA5-DDD4-8BD9-610E5A7C2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54" y="4002463"/>
            <a:ext cx="3478725" cy="2119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0BE49-F8F9-12E5-DD0E-0D52119417E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50" y="3603616"/>
            <a:ext cx="242017" cy="20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9340B-CC59-B803-4219-1709CAAC9F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8" y="4002463"/>
            <a:ext cx="242017" cy="2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98495-E8FF-CF57-C665-44A00F8104A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7" y="4437074"/>
            <a:ext cx="242017" cy="205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68B356-6A64-AE92-6656-4F75F6334F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7" y="4814859"/>
            <a:ext cx="242017" cy="205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0E1A78-D292-455B-A1B1-40B5380A48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5" y="5583182"/>
            <a:ext cx="242017" cy="2055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FDB5B-64E8-62E8-B42B-F4E011F4379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6" y="5205397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097E4E-E4C7-6244-3F8C-B0F0BD24E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88"/>
            <a:ext cx="12192000" cy="685800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2384" y="1632360"/>
            <a:ext cx="10934412" cy="4752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dirty="0">
                <a:solidFill>
                  <a:srgbClr val="134A86"/>
                </a:solidFill>
              </a:rPr>
              <a:t>Οι επιχειρήσεις οφείλουν να διαθέτουν </a:t>
            </a:r>
            <a:endParaRPr lang="el-GR" sz="1800" dirty="0">
              <a:solidFill>
                <a:srgbClr val="134A86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B0F0"/>
                </a:solidFill>
              </a:rPr>
              <a:t>Τεκμηριωμένες μισθολογικές δομές που</a:t>
            </a:r>
            <a:endParaRPr lang="el-GR" sz="2000" dirty="0">
              <a:solidFill>
                <a:srgbClr val="00B0F0"/>
              </a:solidFill>
            </a:endParaRP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Βασίζονται σε αντικειμενικά, ουδέτερα ως προς το φύλο κριτήρια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Επιτρέπουν συγκριτική αξιολόγηση θέσεων εργασίας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Προσδιορίζουν σαφώς τα στοιχεία αμοιβής ανά κατηγορία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00B0F0"/>
                </a:solidFill>
              </a:rPr>
              <a:t>Κριτήρια αξιολόγησης 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Περιλαμβάνουν δεξιότητες, προσπάθεια, ευθύνη, αρχαιότητα και άλλα συναφή με την εκάστοτε εργασία ή θέση κριτήρια. </a:t>
            </a:r>
            <a:endParaRPr lang="el-GR" sz="1600" b="1" dirty="0">
              <a:solidFill>
                <a:srgbClr val="134A86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B0F0"/>
                </a:solidFill>
              </a:rPr>
              <a:t>Πρόσβαση στην πληροφορία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Τα κριτήρια αμοιβής πρέπει να είναι εύκολα </a:t>
            </a:r>
            <a:r>
              <a:rPr lang="el-GR" sz="1900" dirty="0" err="1">
                <a:solidFill>
                  <a:srgbClr val="134A86"/>
                </a:solidFill>
              </a:rPr>
              <a:t>προσβάσιμα</a:t>
            </a:r>
            <a:r>
              <a:rPr lang="el-GR" sz="1900" dirty="0">
                <a:solidFill>
                  <a:srgbClr val="134A86"/>
                </a:solidFill>
              </a:rPr>
              <a:t> σε όλους τους εργαζόμενους</a:t>
            </a:r>
          </a:p>
          <a:p>
            <a:pPr lvl="1"/>
            <a:r>
              <a:rPr lang="el-GR" sz="1900" dirty="0" err="1">
                <a:solidFill>
                  <a:srgbClr val="134A86"/>
                </a:solidFill>
              </a:rPr>
              <a:t>Προσβάσιμη</a:t>
            </a:r>
            <a:r>
              <a:rPr lang="el-GR" sz="1900" dirty="0">
                <a:solidFill>
                  <a:srgbClr val="134A86"/>
                </a:solidFill>
              </a:rPr>
              <a:t> μορφή για εργαζόμενους με αναπηρία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Οι επιχειρήσεις με &lt;50 εργαζόμενους δεν υποχρεούνται να παρέχουν πληροφόρηση για την μισθολογική εξέλιξη.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77784" y="280458"/>
            <a:ext cx="9377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134A86"/>
                </a:solidFill>
                <a:latin typeface="Aptos Display"/>
                <a:ea typeface="+mj-ea"/>
                <a:cs typeface="+mj-cs"/>
              </a:rPr>
              <a:t>Διαφάνεια εντός της επιχείρησης</a:t>
            </a:r>
            <a:endParaRPr lang="el-GR" dirty="0">
              <a:solidFill>
                <a:srgbClr val="134A86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10" y="882487"/>
            <a:ext cx="3846909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24DBB0-80E3-CCD3-FB6E-78CB56D76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74" y="393870"/>
            <a:ext cx="2150616" cy="18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9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F9E00-7664-17C9-A859-C4CE6B64A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8336050-4798-E50B-000F-BD424D64E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7E9503-F62D-F9FF-C595-8D6BA3FE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02" y="290512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Διαφάνεια εντός της επιχείρησης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825F-3F6E-6A5C-8629-D9FAB1512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709"/>
            <a:ext cx="10515600" cy="4978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εργαζόμενος </a:t>
            </a: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μπορεί να ζητήσει στοιχεία </a:t>
            </a: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ατομικό επίπεδο αμοιβής του 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μέσο μισθό ανδρών και γυναικών</a:t>
            </a: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όμοια εργασία ή εργασίας ίσης αξίας (χωρίς ταυτοποίηση)</a:t>
            </a:r>
          </a:p>
          <a:p>
            <a:pPr>
              <a:buNone/>
            </a:pP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εργαζόμενος μπορεί:</a:t>
            </a:r>
          </a:p>
          <a:p>
            <a:pPr marL="0" indent="0">
              <a:buNone/>
            </a:pP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αποκαλύπτει τον μισθό του για λόγους ισότητας.</a:t>
            </a: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ABF1B112-1829-766F-97FB-3976E8F9B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0AF11-FA9F-ABE9-5CBB-DA1835ADE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3" y="3802376"/>
            <a:ext cx="2262696" cy="2215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D86FB-14D8-8470-2E6B-47D024210D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1" y="3996481"/>
            <a:ext cx="242017" cy="20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AD4EE-AA4B-4F4E-8660-DA476D2BE7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7" y="2177987"/>
            <a:ext cx="242017" cy="2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D55A6-3BFC-0377-51D1-200E32E378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6" y="1744992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84777-5FC8-D135-A0F2-D3644659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DA8A9E-9E67-8C50-6FE0-847844373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ED98C-72C4-1D23-FE58-ED490BBC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659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34A86"/>
                </a:solidFill>
              </a:rPr>
            </a:br>
            <a:br>
              <a:rPr lang="el-GR" b="1" dirty="0">
                <a:solidFill>
                  <a:srgbClr val="134A86"/>
                </a:solidFill>
              </a:rPr>
            </a:br>
            <a:r>
              <a:rPr lang="el-GR" sz="3600" b="1" dirty="0">
                <a:solidFill>
                  <a:srgbClr val="134A86"/>
                </a:solidFill>
              </a:rPr>
              <a:t>Υποχρεωτικός εσωτερικός έλεγχος</a:t>
            </a:r>
            <a:br>
              <a:rPr lang="en-US" sz="3600" b="1" dirty="0">
                <a:solidFill>
                  <a:srgbClr val="134A86"/>
                </a:solidFill>
              </a:rPr>
            </a:br>
            <a:r>
              <a:rPr lang="el-GR" sz="3600" b="1" dirty="0">
                <a:solidFill>
                  <a:srgbClr val="134A86"/>
                </a:solidFill>
              </a:rPr>
              <a:t>μισθολογικού χάσματος για επιχειρήσεις</a:t>
            </a:r>
            <a:br>
              <a:rPr lang="el-GR" sz="3600" b="1" dirty="0">
                <a:solidFill>
                  <a:srgbClr val="134A86"/>
                </a:solidFill>
              </a:rPr>
            </a:br>
            <a:br>
              <a:rPr lang="el-GR" b="1" dirty="0">
                <a:solidFill>
                  <a:srgbClr val="134A86"/>
                </a:solidFill>
              </a:rPr>
            </a:br>
            <a:endParaRPr lang="en-US" dirty="0">
              <a:solidFill>
                <a:srgbClr val="134A8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9E58-240C-BA58-A68D-4844EEF3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384"/>
            <a:ext cx="10515599" cy="4548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Υποχρέωση υποβολής στοιχείων για:</a:t>
            </a: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μισθολογικό χάσμα ανδρών-γυναικών</a:t>
            </a: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μισθολογικό χάσμα στα 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bonus</a:t>
            </a: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διάμεσο μισθολογικό χάσμα</a:t>
            </a: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μισθολογικό χάσμα ανά κατηγορία εργαζομένων.</a:t>
            </a:r>
          </a:p>
          <a:p>
            <a:pPr>
              <a:buNone/>
            </a:pPr>
            <a:endParaRPr lang="en-US" b="1" u="sng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υποχρέωση ισχύει για επιχειρήσεις με:</a:t>
            </a:r>
          </a:p>
          <a:p>
            <a:pPr lvl="1"/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250+ εργαζόμενους → κάθε χρόνο</a:t>
            </a:r>
          </a:p>
          <a:p>
            <a:pPr lvl="1"/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150-249 → κάθε 3 χρόνια</a:t>
            </a:r>
          </a:p>
          <a:p>
            <a:pPr lvl="1"/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100-149 → κάθε 3 χρόνια από το 2031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ισχύει και για δημόσιους φορείς</a:t>
            </a: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2ABFDABA-BCC5-B240-DBA2-020656AAB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7BE8D-BAC0-2999-255D-C0B6D3BC2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37" y="3578579"/>
            <a:ext cx="2529461" cy="259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8B43C-C659-C84B-8FC7-BD78823925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9" y="2154424"/>
            <a:ext cx="237051" cy="208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C212E-D783-B879-727F-A772789703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9" y="2606871"/>
            <a:ext cx="237051" cy="208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38481E-3BD3-5C1C-F3CD-56E7854C94A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8" y="3030301"/>
            <a:ext cx="237051" cy="208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27DCF-AEBB-0098-E39F-6981800271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7" y="3476829"/>
            <a:ext cx="237051" cy="2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5D074-8D90-7EDF-97B9-1BAB1B8D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6F0D4F-3549-85DA-3000-E8CB12EE3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4F9DC-858E-0320-0682-330CAF80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659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Υποχρεωτικός έλεγχος </a:t>
            </a:r>
            <a:br>
              <a:rPr lang="en-US" sz="36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μισθολογικού χάσματος για επιχειρήσεις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A1D28FA2-6BF4-7227-250A-C6A00BA6C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723767-AF91-F9F3-0CAE-F5E77CE0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0262"/>
            <a:ext cx="4535311" cy="4702175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000" b="1" u="sng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b="1" u="sng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Εντοπισμός προβλήματος</a:t>
            </a:r>
            <a:endParaRPr lang="en-US" sz="20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τα στοιχεία δείξουν ότι:</a:t>
            </a:r>
          </a:p>
          <a:p>
            <a:pPr>
              <a:buNone/>
            </a:pP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υπάρχει μισθολογική διαφορά</a:t>
            </a:r>
            <a:endParaRPr lang="el-GR" sz="2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υπάρχει αντικειμενική εξήγηση</a:t>
            </a:r>
            <a:r>
              <a:rPr lang="el-GR" sz="20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0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εργοδότης υποχρεούται να διορθώσει τη διαφορά αναμορφώνοντας την μισθολογική δομή της επιχείρησης </a:t>
            </a:r>
          </a:p>
          <a:p>
            <a:pPr>
              <a:buNone/>
            </a:pPr>
            <a:br>
              <a:rPr lang="el-GR" sz="20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20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2000" i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CE4CCE-67A1-7A76-CCA3-D133135AF702}"/>
              </a:ext>
            </a:extLst>
          </p:cNvPr>
          <p:cNvSpPr txBox="1">
            <a:spLocks/>
          </p:cNvSpPr>
          <p:nvPr/>
        </p:nvSpPr>
        <p:spPr>
          <a:xfrm>
            <a:off x="4834550" y="1855549"/>
            <a:ext cx="6519251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el-GR" sz="1600" b="1" dirty="0"/>
              <a:t>	</a:t>
            </a:r>
            <a:r>
              <a:rPr lang="el-GR" sz="2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η </a:t>
            </a: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διαφορά είναι ≥ 5% </a:t>
            </a:r>
            <a:r>
              <a:rPr lang="el-GR" sz="2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δεν διορθωθεί </a:t>
            </a: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εντός 6 μηνών</a:t>
            </a:r>
            <a:r>
              <a:rPr lang="el-GR" sz="2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προβλέπεται </a:t>
            </a: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αξιολόγησης μισθών</a:t>
            </a:r>
            <a:r>
              <a:rPr lang="el-GR" sz="2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el-GR" sz="2000" b="1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l-GR" sz="2000" b="1" dirty="0">
                <a:solidFill>
                  <a:schemeClr val="accent2"/>
                </a:solidFill>
              </a:rPr>
              <a:t>        Η αξιολόγηση εξετάζει:</a:t>
            </a:r>
          </a:p>
          <a:p>
            <a:pPr marL="1371600" lvl="3" indent="0">
              <a:buNone/>
            </a:pPr>
            <a:endParaRPr lang="el-GR" sz="2000" dirty="0">
              <a:solidFill>
                <a:srgbClr val="134A86"/>
              </a:solidFill>
            </a:endParaRP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κατανομή εργαζομένων ανά φύλο</a:t>
            </a: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μέσους μισθούς</a:t>
            </a: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αιτίες μισθολογικών διαφορών</a:t>
            </a: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επίδραση γονικών αδειών</a:t>
            </a: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διορθωτικά μέτρα.</a:t>
            </a:r>
          </a:p>
          <a:p>
            <a:pPr>
              <a:buFont typeface="Arial" panose="020B0604020202020204" pitchFamily="34" charset="0"/>
              <a:buNone/>
            </a:pPr>
            <a:endParaRPr lang="el-GR" sz="2400" i="1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53686-A248-1A86-0A3F-5A619C71B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85" y="4384983"/>
            <a:ext cx="1755091" cy="1577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2FED2-7126-8A05-28C3-1EC082E2ADD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31" y="3882874"/>
            <a:ext cx="170917" cy="150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BAC36-7F7D-3840-F904-54B0399741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4" y="4214974"/>
            <a:ext cx="170917" cy="150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5B0A2D-2313-88DB-470D-6D9E49E9A7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5" y="4530545"/>
            <a:ext cx="170916" cy="150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E5B611-DB1B-D103-171F-C06B7662F4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5" y="4888179"/>
            <a:ext cx="170916" cy="1504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AC575-79D3-A54F-FCC1-BF2599F0F3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5" y="5265419"/>
            <a:ext cx="170916" cy="1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4A50C-F81B-CD3D-0347-F57D3088D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CCA49C-B4B0-F927-A60F-AAA051A1A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EF6EB-4350-D4C3-63AB-6B613B21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659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Δικαστική διαδικασία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70195086-351D-5193-A4E9-78C5C7A42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5B6D03-D968-BAB3-FAF8-D703B6C2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1474788"/>
            <a:ext cx="8803717" cy="470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ο εργαζόμενος θεωρεί ότι υπάρχει διάκριση, δικαιούται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ροσφύγει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ιοσύνη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ζητήσει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στοιχεί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μισθών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εκπροσωπηθεί από τον Συνήγορο του Πολίτη ή συνδικαλιστική οργάνωση.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b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i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0F5BA-AC91-609C-6BC6-967876E4B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61" y="3670206"/>
            <a:ext cx="2688315" cy="2680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86F20-F2F2-3CD6-99BB-8DB49B17944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1" y="2982211"/>
            <a:ext cx="242017" cy="20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7DF70-24E8-1888-1910-80B77CD979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1" y="3464622"/>
            <a:ext cx="242017" cy="205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B75E2-28C2-190D-3FC3-78BF3364F8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4" y="3985411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F2009-C401-18A0-53C2-AB5BADB28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E928D1-00CB-F325-207E-B81AA3D84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88"/>
            <a:ext cx="12192000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324B10-A68B-98B6-5B51-69DEC9F5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1" y="1632360"/>
            <a:ext cx="10934412" cy="4752748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300" b="1" dirty="0">
                <a:solidFill>
                  <a:srgbClr val="134A86"/>
                </a:solidFill>
              </a:rPr>
              <a:t>θεωρείται καταρχήν ότι δεν υπάρχουν αδικαιολόγητες μισθολογικές διακρίσεις </a:t>
            </a:r>
            <a:r>
              <a:rPr lang="el-GR" sz="2300" dirty="0">
                <a:solidFill>
                  <a:srgbClr val="134A86"/>
                </a:solidFill>
              </a:rPr>
              <a:t>κατά τη συζήτηση εργατικής διαφοράς στην Επιθεώρηση Εργασίας.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300" dirty="0">
                <a:solidFill>
                  <a:srgbClr val="134A86"/>
                </a:solidFill>
              </a:rPr>
              <a:t>Ο εργοδότης </a:t>
            </a:r>
            <a:r>
              <a:rPr lang="el-GR" sz="2300" b="1" dirty="0">
                <a:solidFill>
                  <a:srgbClr val="134A86"/>
                </a:solidFill>
              </a:rPr>
              <a:t>εξακολουθεί να έχει υποχρέωση </a:t>
            </a:r>
            <a:r>
              <a:rPr lang="el-GR" sz="2300" dirty="0">
                <a:solidFill>
                  <a:srgbClr val="134A86"/>
                </a:solidFill>
              </a:rPr>
              <a:t>να προσαρμόζει τις κατηγορίες θέσεων, ώστε </a:t>
            </a:r>
            <a:r>
              <a:rPr lang="el-GR" sz="2300" b="1" dirty="0">
                <a:solidFill>
                  <a:srgbClr val="134A86"/>
                </a:solidFill>
              </a:rPr>
              <a:t>να αποτυπώνεται σωστά η αξία της εργασίας</a:t>
            </a:r>
            <a:r>
              <a:rPr lang="el-GR" sz="2300" dirty="0">
                <a:solidFill>
                  <a:srgbClr val="134A86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300" dirty="0">
                <a:solidFill>
                  <a:srgbClr val="134A86"/>
                </a:solidFill>
              </a:rPr>
              <a:t>Η Επιθεώρηση Εργασίας </a:t>
            </a:r>
            <a:r>
              <a:rPr lang="el-GR" sz="2300" b="1" dirty="0">
                <a:solidFill>
                  <a:srgbClr val="134A86"/>
                </a:solidFill>
              </a:rPr>
              <a:t>διατηρεί πλήρως το δικαίωμα ελέγχου και επιβολής προστίμων</a:t>
            </a:r>
            <a:r>
              <a:rPr lang="el-GR" sz="2300" dirty="0">
                <a:solidFill>
                  <a:srgbClr val="134A86"/>
                </a:solidFill>
              </a:rPr>
              <a:t> όπου διαπιστώνονται παραβάσεις.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300" b="1" dirty="0">
                <a:solidFill>
                  <a:srgbClr val="134A86"/>
                </a:solidFill>
              </a:rPr>
              <a:t>Επιπλέον, οι συλλογικές συμβάσεις εργασίας </a:t>
            </a:r>
            <a:r>
              <a:rPr lang="el-GR" sz="2300" dirty="0">
                <a:solidFill>
                  <a:srgbClr val="134A86"/>
                </a:solidFill>
              </a:rPr>
              <a:t>μπορούν να </a:t>
            </a:r>
            <a:r>
              <a:rPr lang="el-GR" sz="2300" b="1" dirty="0">
                <a:solidFill>
                  <a:srgbClr val="134A86"/>
                </a:solidFill>
              </a:rPr>
              <a:t>χρησιμοποιούνται ως βάση για τη δημιουργία μισθολογικών δομών στις επιχειρήσεις.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300" dirty="0">
                <a:solidFill>
                  <a:srgbClr val="00B0F0"/>
                </a:solidFill>
              </a:rPr>
              <a:t>Η </a:t>
            </a:r>
            <a:r>
              <a:rPr lang="el-GR" sz="2300" b="1" dirty="0">
                <a:solidFill>
                  <a:srgbClr val="00B0F0"/>
                </a:solidFill>
              </a:rPr>
              <a:t>προστασία των εργαζομένων διατηρείται</a:t>
            </a:r>
            <a:r>
              <a:rPr lang="el-GR" sz="2300" dirty="0">
                <a:solidFill>
                  <a:srgbClr val="134A86"/>
                </a:solidFill>
              </a:rPr>
              <a:t>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300" b="1" dirty="0">
                <a:solidFill>
                  <a:srgbClr val="00B0F0"/>
                </a:solidFill>
              </a:rPr>
              <a:t>Απλοποιούνται οι διαδικασίες </a:t>
            </a:r>
            <a:r>
              <a:rPr lang="el-GR" sz="2300" dirty="0">
                <a:solidFill>
                  <a:srgbClr val="00B0F0"/>
                </a:solidFill>
              </a:rPr>
              <a:t>για επιχειρήσεις που εφαρμόζουν ΣΣΕ και </a:t>
            </a:r>
            <a:r>
              <a:rPr lang="el-GR" sz="2300" b="1" dirty="0">
                <a:solidFill>
                  <a:srgbClr val="00B0F0"/>
                </a:solidFill>
              </a:rPr>
              <a:t>δίνεται κίνητρο</a:t>
            </a:r>
            <a:r>
              <a:rPr lang="el-GR" sz="2300" dirty="0">
                <a:solidFill>
                  <a:srgbClr val="00B0F0"/>
                </a:solidFill>
              </a:rPr>
              <a:t> για την υπογραφή περισσότερων ΣΣΕ.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F553D09-95CA-43FA-6485-CDB5B0027CA0}"/>
              </a:ext>
            </a:extLst>
          </p:cNvPr>
          <p:cNvSpPr/>
          <p:nvPr/>
        </p:nvSpPr>
        <p:spPr>
          <a:xfrm>
            <a:off x="677784" y="280458"/>
            <a:ext cx="9377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134A86"/>
                </a:solidFill>
                <a:latin typeface="Aptos Display"/>
                <a:ea typeface="+mj-ea"/>
                <a:cs typeface="+mj-cs"/>
              </a:rPr>
              <a:t>Διαφάνεια εντός της επιχείρησης</a:t>
            </a:r>
            <a:endParaRPr lang="el-GR" dirty="0">
              <a:solidFill>
                <a:srgbClr val="134A8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23F09-7DEB-EA17-6EBC-B09BBCB17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04" y="393870"/>
            <a:ext cx="1597185" cy="1366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C2F43-1ABB-21DD-9A4A-07BC81BFDA2F}"/>
              </a:ext>
            </a:extLst>
          </p:cNvPr>
          <p:cNvSpPr txBox="1"/>
          <p:nvPr/>
        </p:nvSpPr>
        <p:spPr>
          <a:xfrm>
            <a:off x="525100" y="1146870"/>
            <a:ext cx="75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l-GR" sz="2400" b="1" dirty="0">
                <a:solidFill>
                  <a:schemeClr val="accent2"/>
                </a:solidFill>
              </a:rPr>
              <a:t>ΌΤΑΝ ΥΠΑΡΧΕΙ ΣΥΛΛΟΓΙΚΗ ΣΥΜΒΑΣΗ ΕΡΓΑΣΙΑΣ</a:t>
            </a:r>
          </a:p>
        </p:txBody>
      </p:sp>
    </p:spTree>
    <p:extLst>
      <p:ext uri="{BB962C8B-B14F-4D97-AF65-F5344CB8AC3E}">
        <p14:creationId xmlns:p14="http://schemas.microsoft.com/office/powerpoint/2010/main" val="327430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598A35-A33B-24F4-6B8C-FFCAA0E30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2B7B4-19A5-D341-D376-E40F6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14" y="693211"/>
            <a:ext cx="10257866" cy="129148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αλλάζει στην ΠΡΑΞΗ για τους εργαζόμενους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750F6-8CE5-47AF-87DB-6C2E0D9A2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047" y="1729381"/>
            <a:ext cx="10251509" cy="46801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Περισσότερη διαφάνεια στους μισθούς.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Καλύτερη ενημέρωση πριν και μετά την πρόσληψη.</a:t>
            </a:r>
            <a:endParaRPr lang="el-GR" sz="26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Έλεγχος για τις άδικες μισθολογικές διαφορές.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Υποχρεωτική διόρθωση προβλημάτων όταν εντοπίζονται ανισότητες.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Μεγαλύτερη προστασία των εργαζομένων </a:t>
            </a:r>
            <a:r>
              <a:rPr lang="el-GR" sz="26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(βάρος απόδειξης στην επιχείρηση).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Δίκαιη αμοιβή για ίδια εργασία και ισχυρότερα δικαιώματα. ⁠Ίση αντιμετώπιση ανεξάρτητα από φύλο.</a:t>
            </a: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A9626EF6-59C3-93F4-BE17-2E328A3A3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BE89FD-EDEC-B023-72C7-9343C884E6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" y="1856687"/>
            <a:ext cx="242017" cy="205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509E4-2041-9CF9-F27F-AB1C0CC0B3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4" y="2477215"/>
            <a:ext cx="242017" cy="20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0CFFCF-5879-F8C7-3D80-66A5FD1BC3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4" y="3119990"/>
            <a:ext cx="242017" cy="2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E2626-B855-6629-742F-3775B6CDF3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4" y="3843310"/>
            <a:ext cx="242017" cy="205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0628F6-A8DF-B89D-5C4B-0EE6DA7FAB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6" y="4519213"/>
            <a:ext cx="242017" cy="205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367AD-13A2-962D-4352-600F744AD9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4" y="5461983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A15EA-F267-8D4C-F3D1-AF86B4392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A35B817-21CB-3288-2BDB-FB270BD59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ject 28">
            <a:extLst>
              <a:ext uri="{FF2B5EF4-FFF2-40B4-BE49-F238E27FC236}">
                <a16:creationId xmlns:a16="http://schemas.microsoft.com/office/drawing/2014/main" id="{25AD6CFA-8007-6E2E-C3F3-D98A62F694EB}"/>
              </a:ext>
            </a:extLst>
          </p:cNvPr>
          <p:cNvSpPr txBox="1"/>
          <p:nvPr/>
        </p:nvSpPr>
        <p:spPr>
          <a:xfrm>
            <a:off x="9004302" y="2916794"/>
            <a:ext cx="2852851" cy="2228174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Ωφελούνται εργαζόμενοι, επιχειρήσεις </a:t>
            </a:r>
            <a:br>
              <a:rPr kumimoji="0" lang="el-GR" sz="3600" b="1" i="0" u="none" strike="noStrike" kern="120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l-GR" sz="3600" b="1" i="0" u="none" strike="noStrike" kern="120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και κράτος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26" name="Graphic 15">
            <a:extLst>
              <a:ext uri="{FF2B5EF4-FFF2-40B4-BE49-F238E27FC236}">
                <a16:creationId xmlns:a16="http://schemas.microsoft.com/office/drawing/2014/main" id="{CD4DE71A-AEBC-E2A1-EB7A-A54398E1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917840" y="641442"/>
            <a:ext cx="834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Helvetica"/>
                <a:cs typeface="Helvetica"/>
              </a:rPr>
              <a:t>Πώς</a:t>
            </a:r>
            <a:r>
              <a:rPr lang="el-GR" sz="4800" b="1" noProof="0" dirty="0">
                <a:solidFill>
                  <a:srgbClr val="134A86"/>
                </a:solidFill>
                <a:latin typeface="Helvetica"/>
                <a:cs typeface="Helvetica"/>
              </a:rPr>
              <a:t> φτάσαμε στο σήμερα</a:t>
            </a: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rgbClr val="134A86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69578" y="2062489"/>
            <a:ext cx="9904068" cy="374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Υπουργείο Εργασίας και Κοινωνικής Ασφάλισης συγκρότησε ομάδα εργασίας με αποστολή</a:t>
            </a:r>
            <a:r>
              <a:rPr kumimoji="0" lang="el-GR" sz="2400" i="0" u="none" strike="noStrike" kern="1200" cap="none" spc="0" normalizeH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νομοθετική πρόταση για την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μεταφορά στο εθνικό δίκαιο της</a:t>
            </a:r>
            <a:r>
              <a:rPr kumimoji="0" lang="el-GR" sz="2400" i="0" u="none" strike="noStrike" kern="1200" cap="none" spc="0" normalizeH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400" i="0" u="none" strike="noStrike" kern="1200" cap="none" spc="0" normalizeH="0" baseline="0" noProof="0" dirty="0" err="1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ενωσιακής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οδηγίας για την ισότητα της αμοιβής μεταξύ αντρών και </a:t>
            </a: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γυναικών (ΕΕ) 2023/970 .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lang="el-GR" sz="24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Ακολούθησε ουσιαστική διαδικασία διαβούλευσης με τους Εθνικούς Κοινωνικούς Εταίρους και </a:t>
            </a:r>
            <a:r>
              <a:rPr lang="el-GR" sz="24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ενσωματώθηκαν ήδη στις προτεινόμενες διατάξεις περισσότερες από 65 προτάσεις των εκπροσώπων εργαζομένων και εργοδοτών</a:t>
            </a: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134A8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rgbClr val="134A8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7BF79-D90B-B0C1-5CC3-BFC22FE11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0" y="2121142"/>
            <a:ext cx="316789" cy="269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ED72B3-3476-7000-C179-D7CAAC678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1" y="4064104"/>
            <a:ext cx="316789" cy="2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2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2A752-5758-979A-AE80-DEBBE97DD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2D0B193E-603F-0AA2-BF98-9B32BBB3F3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FCF414-C983-6DF5-613B-C231A93D2566}"/>
              </a:ext>
            </a:extLst>
          </p:cNvPr>
          <p:cNvSpPr/>
          <p:nvPr/>
        </p:nvSpPr>
        <p:spPr>
          <a:xfrm>
            <a:off x="0" y="0"/>
            <a:ext cx="12192000" cy="7223760"/>
          </a:xfrm>
          <a:prstGeom prst="rect">
            <a:avLst/>
          </a:prstGeom>
          <a:solidFill>
            <a:srgbClr val="134A8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E7F1F-B937-5DF1-E411-5686B83957F0}"/>
              </a:ext>
            </a:extLst>
          </p:cNvPr>
          <p:cNvSpPr txBox="1"/>
          <p:nvPr/>
        </p:nvSpPr>
        <p:spPr>
          <a:xfrm>
            <a:off x="1619794" y="2297542"/>
            <a:ext cx="8712925" cy="2196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Helvetica"/>
              </a:rPr>
              <a:t>Η αμοιβή σου να εξαρτάται από τη δουλειά σου και την αξία σου, </a:t>
            </a:r>
          </a:p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Helvetica"/>
              </a:rPr>
              <a:t>όχι από το φύλο σου</a:t>
            </a:r>
          </a:p>
        </p:txBody>
      </p:sp>
    </p:spTree>
    <p:extLst>
      <p:ext uri="{BB962C8B-B14F-4D97-AF65-F5344CB8AC3E}">
        <p14:creationId xmlns:p14="http://schemas.microsoft.com/office/powerpoint/2010/main" val="62440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50438E7E-6EF9-9FD5-C534-30408F18B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3481" y="-71516"/>
            <a:ext cx="10515600" cy="1325563"/>
          </a:xfrm>
        </p:spPr>
        <p:txBody>
          <a:bodyPr/>
          <a:lstStyle/>
          <a:p>
            <a:r>
              <a:rPr lang="el-GR" sz="4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Ενδεικτικές λοιπές διατάξεις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21280" y="1037627"/>
            <a:ext cx="10458596" cy="567546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3600" b="1" dirty="0">
                <a:solidFill>
                  <a:srgbClr val="134A86"/>
                </a:solidFill>
              </a:rPr>
              <a:t>Ένταξη στα </a:t>
            </a:r>
            <a:r>
              <a:rPr lang="el-GR" sz="3600" b="1" dirty="0" err="1">
                <a:solidFill>
                  <a:srgbClr val="134A86"/>
                </a:solidFill>
              </a:rPr>
              <a:t>βαρέα</a:t>
            </a:r>
            <a:r>
              <a:rPr lang="el-GR" sz="3600" b="1" dirty="0">
                <a:solidFill>
                  <a:srgbClr val="134A86"/>
                </a:solidFill>
              </a:rPr>
              <a:t> και ανθυγιεινά των νοσηλευτών – βοηθών νοσηλευτών, οδηγών και βοηθών ασθενοφόρων – </a:t>
            </a:r>
            <a:r>
              <a:rPr lang="el-GR" sz="3600" b="1" dirty="0" err="1">
                <a:solidFill>
                  <a:srgbClr val="134A86"/>
                </a:solidFill>
              </a:rPr>
              <a:t>διασωστών</a:t>
            </a:r>
            <a:r>
              <a:rPr lang="el-GR" sz="1900" b="1" dirty="0">
                <a:solidFill>
                  <a:srgbClr val="134A86"/>
                </a:solidFill>
              </a:rPr>
              <a:t> </a:t>
            </a:r>
            <a:r>
              <a:rPr lang="el-GR" sz="3600" b="1" dirty="0">
                <a:solidFill>
                  <a:srgbClr val="134A86"/>
                </a:solidFill>
              </a:rPr>
              <a:t>στα Νοσοκομεία, στα Κέντρα Υγείας του ΕΣΥ και στο ΕKAB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Εντάσσονται </a:t>
            </a:r>
            <a:r>
              <a:rPr lang="el-GR" sz="2900" b="1" dirty="0">
                <a:solidFill>
                  <a:srgbClr val="00B0F0"/>
                </a:solidFill>
              </a:rPr>
              <a:t>για πρώτη φορά στο καθεστώς ΒΑΕ νοσηλευτές, βοηθοί νοσηλευτών, οδηγοί και </a:t>
            </a:r>
            <a:r>
              <a:rPr lang="el-GR" sz="2900" b="1" dirty="0" err="1">
                <a:solidFill>
                  <a:srgbClr val="00B0F0"/>
                </a:solidFill>
              </a:rPr>
              <a:t>διασώστες</a:t>
            </a:r>
            <a:r>
              <a:rPr lang="el-GR" sz="2900" b="1" dirty="0">
                <a:solidFill>
                  <a:srgbClr val="00B0F0"/>
                </a:solidFill>
              </a:rPr>
              <a:t>/πληρώματα ασθενοφόρων </a:t>
            </a:r>
            <a:r>
              <a:rPr lang="el-GR" sz="2900" b="1" dirty="0">
                <a:solidFill>
                  <a:srgbClr val="134A86"/>
                </a:solidFill>
              </a:rPr>
              <a:t>που υπάγονται στη συνταξιοδοτική προστασία του Δημοσίου – </a:t>
            </a:r>
            <a:r>
              <a:rPr lang="el-GR" sz="2900" b="1" i="1" dirty="0">
                <a:solidFill>
                  <a:srgbClr val="00B0F0"/>
                </a:solidFill>
              </a:rPr>
              <a:t>ικανοποιείται αίτημα δεκαετιών.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00B0F0"/>
                </a:solidFill>
              </a:rPr>
              <a:t>Εξομοιώνονται οι προϋποθέσεις συνταξιοδότησης </a:t>
            </a:r>
            <a:r>
              <a:rPr lang="el-GR" sz="2900" b="1" dirty="0">
                <a:solidFill>
                  <a:srgbClr val="134A86"/>
                </a:solidFill>
              </a:rPr>
              <a:t>με εκείνες που ισχύουν για αντίστοιχες ειδικότητες του πρώην ΙΚΑ-ΕΤΑΜ.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Προβλέπεται </a:t>
            </a:r>
            <a:r>
              <a:rPr lang="el-GR" sz="2900" b="1" dirty="0">
                <a:solidFill>
                  <a:srgbClr val="00B0F0"/>
                </a:solidFill>
              </a:rPr>
              <a:t>δυνατότητα συνταξιοδότησης στο 62ο έτος, </a:t>
            </a:r>
            <a:r>
              <a:rPr lang="el-GR" sz="2900" b="1" dirty="0">
                <a:solidFill>
                  <a:srgbClr val="134A86"/>
                </a:solidFill>
              </a:rPr>
              <a:t>με τουλάχιστον 15 έτη ασφάλισης, εκ των οποίων 12 έτη στις συγκεκριμένες ειδικότητες.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Ρυθμίζεται η </a:t>
            </a:r>
            <a:r>
              <a:rPr lang="el-GR" sz="2900" b="1" dirty="0">
                <a:solidFill>
                  <a:srgbClr val="00B0F0"/>
                </a:solidFill>
              </a:rPr>
              <a:t>καταβολή πρόσθετων εισφορών ΒΑΕ </a:t>
            </a:r>
            <a:r>
              <a:rPr lang="el-GR" sz="2900" b="1" dirty="0">
                <a:solidFill>
                  <a:srgbClr val="134A86"/>
                </a:solidFill>
              </a:rPr>
              <a:t>για κύρια και επικουρική ασφάλιση.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Παρέχεται </a:t>
            </a:r>
            <a:r>
              <a:rPr lang="el-GR" sz="2900" b="1" dirty="0">
                <a:solidFill>
                  <a:srgbClr val="00B0F0"/>
                </a:solidFill>
              </a:rPr>
              <a:t>δυνατότητα αναγνώρισης και εξαγοράς προηγούμενου χρόνου απασχόλησης </a:t>
            </a:r>
            <a:r>
              <a:rPr lang="el-GR" sz="2900" b="1" dirty="0">
                <a:solidFill>
                  <a:srgbClr val="134A86"/>
                </a:solidFill>
              </a:rPr>
              <a:t>για συμπλήρωση των απαιτούμενων προϋποθέσεων ασφάλισης.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Ο αναγνωριζόμενος χρόνος </a:t>
            </a:r>
            <a:r>
              <a:rPr lang="el-GR" sz="2900" b="1" dirty="0">
                <a:solidFill>
                  <a:srgbClr val="00B0F0"/>
                </a:solidFill>
              </a:rPr>
              <a:t>λογίζεται ως πραγματικός χρόνος ασφάλισης</a:t>
            </a:r>
            <a:r>
              <a:rPr lang="el-GR" sz="2900" b="1" dirty="0">
                <a:solidFill>
                  <a:srgbClr val="134A86"/>
                </a:solidFill>
              </a:rPr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Η υπαγωγή πραγματοποιείται </a:t>
            </a:r>
            <a:r>
              <a:rPr lang="el-GR" sz="2900" b="1" dirty="0">
                <a:solidFill>
                  <a:srgbClr val="00B0F0"/>
                </a:solidFill>
              </a:rPr>
              <a:t>κατόπιν αίτησης του εργαζομένου, </a:t>
            </a:r>
            <a:r>
              <a:rPr lang="el-GR" sz="2900" b="1" dirty="0">
                <a:solidFill>
                  <a:srgbClr val="134A86"/>
                </a:solidFill>
              </a:rPr>
              <a:t>με ενιαία διαδικασία για κύρια και επικουρική ασφάλιση.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5E9B2C2-0D37-8783-0F29-AEDFB0773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" y="1325563"/>
            <a:ext cx="476188" cy="404503"/>
          </a:xfrm>
          <a:prstGeom prst="rect">
            <a:avLst/>
          </a:prstGeom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F567A9A1-5C9A-B908-3B11-06D211A68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7DA1C-07FC-FCB9-9D51-9E0DF863C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0438E7E-6EF9-9FD5-C534-30408F18B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DEABC-7E3E-0A56-E4C6-EF9D7DFC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99" y="342935"/>
            <a:ext cx="9865659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Ενδεικτικές λοιπές διατάξεις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F567A9A1-5C9A-B908-3B11-06D211A68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0C22D0-DF84-3E68-1E40-090227CB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64" y="1583636"/>
            <a:ext cx="10541663" cy="49013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9200" b="1" dirty="0">
                <a:solidFill>
                  <a:srgbClr val="134A86"/>
                </a:solidFill>
              </a:rPr>
              <a:t>Αναγνώριση του χρόνου μαθητείας στις ΕΠΑ.Σ. Μαθητείας της ΔΥΠΑ </a:t>
            </a:r>
            <a:r>
              <a:rPr lang="el-GR" sz="9200" dirty="0">
                <a:solidFill>
                  <a:srgbClr val="134A86"/>
                </a:solidFill>
              </a:rPr>
              <a:t>ως πρακτικής άσκησης / προϋπηρεσίας για απόκτηση, αναβάθμιση ή επέκταση επαγγελματικής άδειας και πιστοποίησης.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9200" b="1" dirty="0">
              <a:solidFill>
                <a:srgbClr val="134A8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9200" b="1" dirty="0">
                <a:solidFill>
                  <a:srgbClr val="134A86"/>
                </a:solidFill>
              </a:rPr>
              <a:t>Νέο Ψηφιακό Μητρώο Συλλογικών Συμβάσεων Εργασίας , </a:t>
            </a:r>
            <a:r>
              <a:rPr lang="el-GR" sz="9200" dirty="0">
                <a:solidFill>
                  <a:srgbClr val="134A86"/>
                </a:solidFill>
              </a:rPr>
              <a:t>ώστε οι οργανώσεις να καταθέτουν ηλεκτρονικά συλλογικές ρυθμίσεις </a:t>
            </a:r>
            <a:r>
              <a:rPr lang="el-GR" sz="9200" b="1" dirty="0">
                <a:solidFill>
                  <a:srgbClr val="134A86"/>
                </a:solidFill>
              </a:rPr>
              <a:t>με σκοπό την ευκολότερη πρόσβαση από τους πολίτες στο περιεχόμενο των ΣΣΕ </a:t>
            </a:r>
            <a:r>
              <a:rPr lang="el-GR" sz="9200" dirty="0">
                <a:solidFill>
                  <a:srgbClr val="134A86"/>
                </a:solidFill>
              </a:rPr>
              <a:t>και την παρακολούθηση της κάλυψης των εργαζομένων από ΣΣΕ.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9200" b="1" dirty="0">
              <a:solidFill>
                <a:srgbClr val="134A8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9200" b="1" dirty="0">
                <a:solidFill>
                  <a:srgbClr val="134A86"/>
                </a:solidFill>
              </a:rPr>
              <a:t>Δυνατότητα απομακρυσμένης συμμετοχής </a:t>
            </a:r>
            <a:r>
              <a:rPr lang="el-GR" sz="9200" dirty="0">
                <a:solidFill>
                  <a:srgbClr val="134A86"/>
                </a:solidFill>
              </a:rPr>
              <a:t>στη διαδικασία </a:t>
            </a:r>
            <a:r>
              <a:rPr lang="el-GR" sz="9200" b="1" dirty="0">
                <a:solidFill>
                  <a:srgbClr val="134A86"/>
                </a:solidFill>
              </a:rPr>
              <a:t>επίλυσης εργατικών διαφορών </a:t>
            </a:r>
            <a:r>
              <a:rPr lang="el-GR" sz="9200" dirty="0">
                <a:solidFill>
                  <a:srgbClr val="134A86"/>
                </a:solidFill>
              </a:rPr>
              <a:t>στην Επιθεώρηση Εργασίας.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000" dirty="0">
                <a:solidFill>
                  <a:srgbClr val="134A86"/>
                </a:solidFill>
              </a:rPr>
            </a:br>
            <a:endParaRPr lang="en-US" sz="5000" dirty="0">
              <a:solidFill>
                <a:srgbClr val="134A86"/>
              </a:solidFill>
            </a:endParaRPr>
          </a:p>
          <a:p>
            <a:pPr>
              <a:buNone/>
            </a:pPr>
            <a:br>
              <a:rPr lang="el-GR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i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BBE52-2EEE-2F2E-6B55-188AC7AA5F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3" y="3138563"/>
            <a:ext cx="242017" cy="205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85F9B-BA76-76CD-D912-70C5C405B7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1" y="1774380"/>
            <a:ext cx="242017" cy="205584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13BBE52-2EEE-2F2E-6B55-188AC7AA5F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1" y="4920094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E6455-E839-11CF-4AF7-75E1FC1DA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AE7CBBFE-FB46-0461-A9CB-AF48CB9F5D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D8AE29-0CC8-87CB-64F8-5DAE302591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4A8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69419E-E0BF-AFEC-BD66-371653736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599" y="2517679"/>
            <a:ext cx="2844802" cy="18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7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1E441B-9ED1-F6E1-544C-61B07E8E5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9307" y="196024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Χάσμα αμοιβών ανδρών-γυναικών </a:t>
            </a:r>
            <a:b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</a:br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Τι ισχύει σήμερα στην Ελλάδα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97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αρχή της ίσης αμοιβής για ίση εργασία κατοχυρώνεται στην Ελλάδα μέσα από το Σύνταγμα και τον Κώδικα Εργατικού Δικαίου (ΠΔ 62/2025</a:t>
            </a:r>
            <a:r>
              <a:rPr lang="en-US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l-GR" sz="2400" b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l-G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πρακτικό επίπεδο: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Ήδη απαγορεύεται ρητά κάθε διαφορά αμοιβής μεταξύ ανδρών και γυναικών για ίδια/ισάξια εργασία λόγω φύλου.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εργοδότης υποχρεούται να διασφαλίζει ίσες συνθήκες αμοιβής, χωρίς διακρίσεις άμεσες ή έμμεσες. 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εργαζόμενος έχει δικαίωμα να διεκδικήσει αποζημίωση αν αποδείξει ότι αμείβεται λιγότερο λόγω φύλου.</a:t>
            </a:r>
          </a:p>
          <a:p>
            <a:pPr marL="457200" lvl="1" indent="0"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μισθολογικό χάσμα στην Ευρώπη και στη χώρα μας, παρότι έχει διαχρονικά μειωθεί σημαντικά, δεν έχει εξαλειφθεί. </a:t>
            </a:r>
          </a:p>
          <a:p>
            <a:endParaRPr lang="el-GR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61765-C2B9-73A7-0828-F4B9A45D0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23" y="257779"/>
            <a:ext cx="1508673" cy="1364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523EB-3D11-2FDF-7E48-69E4FBD161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6" y="3094016"/>
            <a:ext cx="237051" cy="208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4AB24-EB4B-599B-BCF4-326727FC41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5" y="3748770"/>
            <a:ext cx="237051" cy="208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CC9F8-D5C8-C185-8D9F-0AABADF877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5" y="4432543"/>
            <a:ext cx="237051" cy="2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6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AC5730-BBDB-8D90-78ED-E4994CCD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D158F2-5DEC-C777-1C1D-1C79AA96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41" y="372969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Μισθολογικό χάσμα </a:t>
            </a:r>
            <a:br>
              <a:rPr lang="en-US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</a:br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μεταξύ ανδρών και γυναικών (</a:t>
            </a:r>
            <a:r>
              <a:rPr lang="en-US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“gender pay gap”)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DCC9C-AB7A-7516-8C3C-4ED8B3EC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20" y="1939546"/>
            <a:ext cx="11268074" cy="4627942"/>
          </a:xfrm>
        </p:spPr>
        <p:txBody>
          <a:bodyPr>
            <a:normAutofit/>
          </a:bodyPr>
          <a:lstStyle/>
          <a:p>
            <a:endParaRPr lang="el-GR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34A86"/>
                </a:solidFill>
              </a:rPr>
              <a:t>Το 2024, το </a:t>
            </a:r>
            <a:r>
              <a:rPr lang="el-GR" dirty="0">
                <a:solidFill>
                  <a:srgbClr val="00B0F0"/>
                </a:solidFill>
              </a:rPr>
              <a:t>μέσο </a:t>
            </a:r>
            <a:r>
              <a:rPr lang="en-US" dirty="0">
                <a:solidFill>
                  <a:srgbClr val="00B0F0"/>
                </a:solidFill>
              </a:rPr>
              <a:t>gender pay gap </a:t>
            </a:r>
            <a:r>
              <a:rPr lang="el-GR" dirty="0">
                <a:solidFill>
                  <a:srgbClr val="134A86"/>
                </a:solidFill>
              </a:rPr>
              <a:t>στην ΕΕ ήταν </a:t>
            </a:r>
            <a:r>
              <a:rPr lang="el-GR" dirty="0">
                <a:solidFill>
                  <a:srgbClr val="00B0F0"/>
                </a:solidFill>
              </a:rPr>
              <a:t>11,1%</a:t>
            </a:r>
            <a:r>
              <a:rPr lang="en-US" dirty="0">
                <a:solidFill>
                  <a:srgbClr val="00B0F0"/>
                </a:solidFill>
              </a:rPr>
              <a:t>. </a:t>
            </a:r>
            <a:r>
              <a:rPr lang="el-GR" dirty="0">
                <a:solidFill>
                  <a:srgbClr val="134A86"/>
                </a:solidFill>
              </a:rPr>
              <a:t>Αυτό σημαίνει ότι οι </a:t>
            </a:r>
            <a:r>
              <a:rPr lang="el-GR" dirty="0">
                <a:solidFill>
                  <a:srgbClr val="00B0F0"/>
                </a:solidFill>
              </a:rPr>
              <a:t>μέσες ωριαίες αποδοχές των γυναικών ήταν κατά 11,1% χαμηλότερες </a:t>
            </a:r>
            <a:r>
              <a:rPr lang="el-GR" dirty="0">
                <a:solidFill>
                  <a:srgbClr val="134A86"/>
                </a:solidFill>
              </a:rPr>
              <a:t>από τις αντίστοιχες των ανδρών.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34A86"/>
                </a:solidFill>
              </a:rPr>
              <a:t>Στην Ελλάδα, το </a:t>
            </a:r>
            <a:r>
              <a:rPr lang="el-GR" dirty="0">
                <a:solidFill>
                  <a:srgbClr val="00B0F0"/>
                </a:solidFill>
              </a:rPr>
              <a:t>μέσο</a:t>
            </a:r>
            <a:r>
              <a:rPr lang="el-GR" dirty="0">
                <a:solidFill>
                  <a:srgbClr val="134A86"/>
                </a:solidFill>
              </a:rPr>
              <a:t> </a:t>
            </a:r>
            <a:r>
              <a:rPr lang="el-GR" dirty="0" err="1">
                <a:solidFill>
                  <a:srgbClr val="00B0F0"/>
                </a:solidFill>
              </a:rPr>
              <a:t>gender</a:t>
            </a:r>
            <a:r>
              <a:rPr lang="el-GR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pay </a:t>
            </a:r>
            <a:r>
              <a:rPr lang="el-GR" dirty="0" err="1">
                <a:solidFill>
                  <a:srgbClr val="00B0F0"/>
                </a:solidFill>
              </a:rPr>
              <a:t>gap</a:t>
            </a:r>
            <a:r>
              <a:rPr lang="el-GR" dirty="0">
                <a:solidFill>
                  <a:srgbClr val="00B0F0"/>
                </a:solidFill>
              </a:rPr>
              <a:t> ήταν 13,4% το 2024. </a:t>
            </a:r>
            <a:endParaRPr lang="en-US" dirty="0">
              <a:solidFill>
                <a:srgbClr val="00B0F0"/>
              </a:solidFill>
            </a:endParaRPr>
          </a:p>
          <a:p>
            <a:endParaRPr lang="en-US" sz="2400" dirty="0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24D8FD2A-97A8-4C0A-10CA-773B2BC4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968C1-1D66-5C6D-F13B-2CA4CEEA9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89" y="4114548"/>
            <a:ext cx="1879258" cy="20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F3E56-34EE-A3DA-7BFA-3421828E1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A668-8ECA-31C2-47B6-846FFE650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24" y="2032659"/>
            <a:ext cx="10515600" cy="48253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134A86"/>
                </a:solidFill>
              </a:rPr>
              <a:t>Στις περισσότερες χώρες, το </a:t>
            </a:r>
            <a:r>
              <a:rPr lang="en-US" dirty="0">
                <a:solidFill>
                  <a:srgbClr val="134A86"/>
                </a:solidFill>
              </a:rPr>
              <a:t>gender pay gap </a:t>
            </a:r>
            <a:r>
              <a:rPr lang="el-GR" dirty="0">
                <a:solidFill>
                  <a:srgbClr val="00B0F0"/>
                </a:solidFill>
              </a:rPr>
              <a:t>αυξάνεται στις μεγαλύτερες ηλικιακές ομάδες.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134A8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134A86"/>
                </a:solidFill>
              </a:rPr>
              <a:t> Η Ελλάδα είναι μεταξύ των λίγων χωρών στις οποίες </a:t>
            </a:r>
            <a:r>
              <a:rPr lang="el-GR" dirty="0">
                <a:solidFill>
                  <a:srgbClr val="00B0F0"/>
                </a:solidFill>
              </a:rPr>
              <a:t>είναι αρνητικό στις ηλικίες κάτω των 25 ετών.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134A86"/>
                </a:solidFill>
              </a:rPr>
              <a:t>M</a:t>
            </a:r>
            <a:r>
              <a:rPr lang="el-GR" sz="2800" dirty="0">
                <a:solidFill>
                  <a:srgbClr val="134A86"/>
                </a:solidFill>
              </a:rPr>
              <a:t>ε άλλα λόγια, </a:t>
            </a:r>
            <a:r>
              <a:rPr lang="el-GR" sz="2800" dirty="0">
                <a:solidFill>
                  <a:srgbClr val="00B0F0"/>
                </a:solidFill>
              </a:rPr>
              <a:t>οι γυναίκες κάτω των 25 αμείβονται καλύτερα από τους άνδρες</a:t>
            </a:r>
            <a:r>
              <a:rPr lang="el-GR" sz="2800" b="1" dirty="0">
                <a:solidFill>
                  <a:srgbClr val="134A86"/>
                </a:solidFill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l-GR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313000-4053-D14F-AAE3-23B40A79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7" y="416584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Μισθολογικό χάσμα </a:t>
            </a:r>
            <a:br>
              <a:rPr lang="en-US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</a:br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μεταξύ ανδρών και γυναικών (</a:t>
            </a:r>
            <a:r>
              <a:rPr lang="en-US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“gender pay gap”)</a:t>
            </a:r>
          </a:p>
        </p:txBody>
      </p:sp>
      <p:pic>
        <p:nvPicPr>
          <p:cNvPr id="8" name="Graphic 15">
            <a:extLst>
              <a:ext uri="{FF2B5EF4-FFF2-40B4-BE49-F238E27FC236}">
                <a16:creationId xmlns:a16="http://schemas.microsoft.com/office/drawing/2014/main" id="{8C1AC6F4-16FF-5549-4D58-0FD575C23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094C8-C588-1015-EB63-12A1CF8C3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10" y="1621833"/>
            <a:ext cx="1916674" cy="19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1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9C757-9948-09C5-BBD6-47C8CF429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6BB1C-350F-4BFA-E65B-C0C30E10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93"/>
            <a:ext cx="10515600" cy="1325563"/>
          </a:xfrm>
        </p:spPr>
        <p:txBody>
          <a:bodyPr>
            <a:noAutofit/>
          </a:bodyPr>
          <a:lstStyle/>
          <a:p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Μισθολογικό χάσμα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μεταξύ ανδρών και γυναικών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“gender pay gap”)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σε κλάδους της οικονομίας το 2024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97F9-860F-5D01-1AFF-D0FB2353B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466"/>
            <a:ext cx="11353800" cy="4527598"/>
          </a:xfrm>
        </p:spPr>
        <p:txBody>
          <a:bodyPr>
            <a:normAutofit fontScale="47500" lnSpcReduction="20000"/>
          </a:bodyPr>
          <a:lstStyle/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kumimoji="0" lang="el-GR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Πληροφορική και επικοινωνία:  </a:t>
            </a:r>
            <a:r>
              <a:rPr lang="el-GR" sz="6500" dirty="0">
                <a:solidFill>
                  <a:srgbClr val="134A86"/>
                </a:solidFill>
              </a:rPr>
              <a:t>                                     </a:t>
            </a:r>
            <a:r>
              <a:rPr lang="el-GR" sz="6500" b="1" dirty="0">
                <a:solidFill>
                  <a:schemeClr val="accent2"/>
                </a:solidFill>
              </a:rPr>
              <a:t>25,3%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Χρηματοοικονομικές και ασφαλιστικές υπηρεσίες:    </a:t>
            </a:r>
            <a:r>
              <a:rPr lang="el-GR" sz="6500" b="1" dirty="0">
                <a:solidFill>
                  <a:schemeClr val="accent2"/>
                </a:solidFill>
              </a:rPr>
              <a:t>19%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Δραστηριότητες ακινήτων:                                               </a:t>
            </a:r>
            <a:r>
              <a:rPr lang="el-GR" sz="6500" b="1" dirty="0">
                <a:solidFill>
                  <a:schemeClr val="accent2"/>
                </a:solidFill>
              </a:rPr>
              <a:t>18,7%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Μεταποίηση/Βιομηχανία:                                                </a:t>
            </a:r>
            <a:r>
              <a:rPr lang="el-GR" sz="6500" b="1" dirty="0">
                <a:solidFill>
                  <a:schemeClr val="accent2"/>
                </a:solidFill>
              </a:rPr>
              <a:t>17,4%</a:t>
            </a:r>
            <a:r>
              <a:rPr lang="el-GR" sz="6500" b="1" dirty="0">
                <a:solidFill>
                  <a:srgbClr val="134A86"/>
                </a:solidFill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Επιστημονικές και τεχνικές δραστηριότητες:               </a:t>
            </a:r>
            <a:r>
              <a:rPr lang="el-GR" sz="6500" b="1" dirty="0">
                <a:solidFill>
                  <a:schemeClr val="accent2"/>
                </a:solidFill>
              </a:rPr>
              <a:t>11,8%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Κατασκευές:                                                                         </a:t>
            </a:r>
            <a:r>
              <a:rPr lang="el-GR" sz="6500" b="1" dirty="0">
                <a:solidFill>
                  <a:schemeClr val="accent2"/>
                </a:solidFill>
              </a:rPr>
              <a:t>9,7%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6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Κλάδος Ενέργειας</a:t>
            </a:r>
            <a:r>
              <a:rPr lang="el-GR" sz="6500" dirty="0">
                <a:solidFill>
                  <a:srgbClr val="00B0F0"/>
                </a:solidFill>
              </a:rPr>
              <a:t>: </a:t>
            </a:r>
            <a:r>
              <a:rPr kumimoji="0" lang="el-GR" sz="65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</a:t>
            </a:r>
            <a:r>
              <a:rPr kumimoji="0" lang="el-GR" sz="6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8,7%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https://ec.europa.eu/eurostat/statistics-explained/index.php?title=Gender_pay_gap_statistics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Graphic 15">
            <a:extLst>
              <a:ext uri="{FF2B5EF4-FFF2-40B4-BE49-F238E27FC236}">
                <a16:creationId xmlns:a16="http://schemas.microsoft.com/office/drawing/2014/main" id="{40377293-0D52-07DC-0CC9-5FCE40439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D6A5B-CF39-315B-E1A5-2BF5A9137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87" y="833913"/>
            <a:ext cx="1879259" cy="16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0B9241-84C3-8ADE-AFF9-DE6AAEAB0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0"/>
            <a:ext cx="12192000" cy="6858000"/>
          </a:xfrm>
          <a:prstGeom prst="rect">
            <a:avLst/>
          </a:prstGeom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4017" y="372969"/>
            <a:ext cx="1879259" cy="43659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720270" y="520998"/>
            <a:ext cx="4954020" cy="70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  <a:cs typeface="+mj-cs"/>
                <a:sym typeface="Helvetica Neue"/>
              </a:rPr>
              <a:t>Γυναικεία Απασχόληση 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B88471E-16F3-9EFA-9D51-545EC12FAC1E}"/>
              </a:ext>
            </a:extLst>
          </p:cNvPr>
          <p:cNvSpPr/>
          <p:nvPr/>
        </p:nvSpPr>
        <p:spPr>
          <a:xfrm>
            <a:off x="838201" y="2305054"/>
            <a:ext cx="9914351" cy="329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99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00000"/>
            </a:pPr>
            <a:r>
              <a:rPr lang="el-GR" sz="2200" b="1" dirty="0">
                <a:solidFill>
                  <a:srgbClr val="134A86"/>
                </a:solidFill>
                <a:sym typeface="Helvetica Neue"/>
              </a:rPr>
              <a:t>Έχουμε επιτύχει σημαντική μείωση της ανεργίας των γυναικών κατά 50,9% μέσω </a:t>
            </a:r>
            <a:r>
              <a:rPr lang="el-GR" sz="2200" b="1" dirty="0" err="1">
                <a:solidFill>
                  <a:srgbClr val="134A86"/>
                </a:solidFill>
                <a:sym typeface="Helvetica Neue"/>
              </a:rPr>
              <a:t>στοχευμένων</a:t>
            </a:r>
            <a:r>
              <a:rPr lang="el-GR" sz="2200" b="1" dirty="0">
                <a:solidFill>
                  <a:srgbClr val="134A86"/>
                </a:solidFill>
                <a:sym typeface="Helvetica Neue"/>
              </a:rPr>
              <a:t> πολιτικών.</a:t>
            </a:r>
            <a:endParaRPr lang="el-GR" sz="2200" b="1" dirty="0">
              <a:solidFill>
                <a:srgbClr val="134A86"/>
              </a:solidFill>
            </a:endParaRPr>
          </a:p>
          <a:p>
            <a:pPr marR="5080">
              <a:lnSpc>
                <a:spcPct val="1099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00000"/>
            </a:pP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Σ</a:t>
            </a:r>
            <a:r>
              <a:rPr lang="en-US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ή</a:t>
            </a:r>
            <a:r>
              <a:rPr lang="el-GR" sz="2200" b="1" dirty="0" err="1">
                <a:solidFill>
                  <a:srgbClr val="134A86"/>
                </a:solidFill>
                <a:cs typeface="Helvetica" panose="020B0604020202020204" pitchFamily="34" charset="0"/>
              </a:rPr>
              <a:t>μερα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, 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1.185.757 γυναίκες </a:t>
            </a:r>
            <a:r>
              <a:rPr lang="el-GR" sz="2200" b="1" dirty="0">
                <a:solidFill>
                  <a:srgbClr val="134A86"/>
                </a:solidFill>
              </a:rPr>
              <a:t>απασχολούνται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 στην αγορά εργασίας, 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259.480 περισσότερες 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από το 2019.</a:t>
            </a:r>
            <a:endParaRPr lang="en-US" sz="2200" b="1" dirty="0">
              <a:solidFill>
                <a:srgbClr val="134A86"/>
              </a:solidFill>
              <a:cs typeface="Helvetica" panose="020B0604020202020204" pitchFamily="34" charset="0"/>
            </a:endParaRPr>
          </a:p>
          <a:p>
            <a:pPr marR="5080">
              <a:lnSpc>
                <a:spcPct val="1099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00000"/>
            </a:pP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Το χ</a:t>
            </a:r>
            <a:r>
              <a:rPr lang="en-US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ά</a:t>
            </a:r>
            <a:r>
              <a:rPr lang="el-GR" sz="2200" b="1" dirty="0" err="1">
                <a:solidFill>
                  <a:srgbClr val="00B0F0"/>
                </a:solidFill>
                <a:cs typeface="Helvetica" panose="020B0604020202020204" pitchFamily="34" charset="0"/>
              </a:rPr>
              <a:t>σμα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 των φύλων στη μισθωτή απασχόληση 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έχει 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μειωθεί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 σημαντικά, πέφτοντας από τις 6,7 ποσοστιαίες μονάδες το 2019 στις 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3,6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 ποσοστιαίες μονάδες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 σήμερα 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(51,81% άνδρες – 48,19% γυναίκες).</a:t>
            </a:r>
          </a:p>
        </p:txBody>
      </p:sp>
      <p:sp>
        <p:nvSpPr>
          <p:cNvPr id="23" name="Google Shape;406;p15"/>
          <p:cNvSpPr txBox="1"/>
          <p:nvPr/>
        </p:nvSpPr>
        <p:spPr>
          <a:xfrm>
            <a:off x="737919" y="1243749"/>
            <a:ext cx="10389864" cy="56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>
              <a:lnSpc>
                <a:spcPct val="109900"/>
              </a:lnSpc>
              <a:buClr>
                <a:srgbClr val="000000"/>
              </a:buClr>
              <a:buFont typeface="Arial"/>
              <a:buNone/>
            </a:pPr>
            <a:r>
              <a:rPr lang="el-GR" sz="2800" b="1" kern="0" dirty="0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Από το</a:t>
            </a:r>
            <a:r>
              <a:rPr lang="en-US" sz="2800" b="1" kern="0" dirty="0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 2019</a:t>
            </a:r>
            <a:r>
              <a:rPr lang="el-GR" sz="2800" b="1" kern="0" dirty="0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, </a:t>
            </a:r>
            <a:r>
              <a:rPr lang="en-US" sz="2800" b="1" kern="0" dirty="0" err="1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έ</a:t>
            </a:r>
            <a:r>
              <a:rPr lang="el-GR" sz="2800" b="1" kern="0" dirty="0" err="1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χει</a:t>
            </a:r>
            <a:r>
              <a:rPr lang="el-GR" sz="2800" b="1" kern="0" dirty="0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 αυξηθεί σημαντικά η γυναικεία απασχόληση</a:t>
            </a:r>
            <a:endParaRPr sz="28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A3B7A-839E-9337-3052-0F79D71F2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34" y="2547273"/>
            <a:ext cx="1879260" cy="2195291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0447699" y="3223573"/>
            <a:ext cx="1186004" cy="533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0314977" y="3096554"/>
            <a:ext cx="1434974" cy="78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97132"/>
                </a:solidFill>
              </a:rPr>
              <a:t>-50,9%</a:t>
            </a:r>
            <a:endParaRPr lang="el-GR" sz="3200" b="1" dirty="0">
              <a:solidFill>
                <a:srgbClr val="E971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1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55D5-8DEE-DA1C-8757-021A3CF6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at work">
            <a:extLst>
              <a:ext uri="{FF2B5EF4-FFF2-40B4-BE49-F238E27FC236}">
                <a16:creationId xmlns:a16="http://schemas.microsoft.com/office/drawing/2014/main" id="{E255E6AC-862A-4513-5755-466B950B4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0" y="0"/>
            <a:ext cx="12192000" cy="686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B32177-2870-E6A7-305F-9EBE93C96D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4A8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8" name="object 17">
            <a:extLst>
              <a:ext uri="{FF2B5EF4-FFF2-40B4-BE49-F238E27FC236}">
                <a16:creationId xmlns:a16="http://schemas.microsoft.com/office/drawing/2014/main" id="{667B849F-10A2-2F65-3E89-043C28EDA2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5" y="204972"/>
            <a:ext cx="2837806" cy="9888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876973-9295-0C60-73F3-9ECDDFFC3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925"/>
          <a:stretch>
            <a:fillRect/>
          </a:stretch>
        </p:blipFill>
        <p:spPr>
          <a:xfrm rot="16200000">
            <a:off x="4279221" y="-216215"/>
            <a:ext cx="3483429" cy="10561336"/>
          </a:xfrm>
          <a:custGeom>
            <a:avLst/>
            <a:gdLst>
              <a:gd name="connsiteX0" fmla="*/ 3483429 w 3483429"/>
              <a:gd name="connsiteY0" fmla="*/ 0 h 9675738"/>
              <a:gd name="connsiteX1" fmla="*/ 3483429 w 3483429"/>
              <a:gd name="connsiteY1" fmla="*/ 9675738 h 9675738"/>
              <a:gd name="connsiteX2" fmla="*/ 0 w 3483429"/>
              <a:gd name="connsiteY2" fmla="*/ 9675738 h 9675738"/>
              <a:gd name="connsiteX3" fmla="*/ 0 w 3483429"/>
              <a:gd name="connsiteY3" fmla="*/ 0 h 9675738"/>
              <a:gd name="connsiteX4" fmla="*/ 3483429 w 3483429"/>
              <a:gd name="connsiteY4" fmla="*/ 0 h 967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429" h="9675738">
                <a:moveTo>
                  <a:pt x="3483429" y="0"/>
                </a:moveTo>
                <a:lnTo>
                  <a:pt x="3483429" y="9675738"/>
                </a:lnTo>
                <a:lnTo>
                  <a:pt x="0" y="9675738"/>
                </a:lnTo>
                <a:lnTo>
                  <a:pt x="0" y="0"/>
                </a:lnTo>
                <a:lnTo>
                  <a:pt x="3483429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8FF1E-B033-A24E-3D0F-51D9FBFBBDDE}"/>
              </a:ext>
            </a:extLst>
          </p:cNvPr>
          <p:cNvSpPr txBox="1"/>
          <p:nvPr/>
        </p:nvSpPr>
        <p:spPr>
          <a:xfrm>
            <a:off x="2851887" y="2549102"/>
            <a:ext cx="6338096" cy="21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Βασικές προβλέψεις </a:t>
            </a:r>
          </a:p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του νέου Σχεδίου Νόμου</a:t>
            </a:r>
          </a:p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Helvetica"/>
              </a:rPr>
              <a:t>βάσει Οδηγίας Ε.Ε. 2023/970</a:t>
            </a:r>
          </a:p>
        </p:txBody>
      </p:sp>
    </p:spTree>
    <p:extLst>
      <p:ext uri="{BB962C8B-B14F-4D97-AF65-F5344CB8AC3E}">
        <p14:creationId xmlns:p14="http://schemas.microsoft.com/office/powerpoint/2010/main" val="52330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D62396-B71F-BA7E-871E-35EEC8A78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2206" y="191968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Ίση αμοιβή για ίση εργασία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2206" y="1419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σχέδιο νόμου έχει </a:t>
            </a: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έναν απλό στόχο: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μην επηρεάζεται ο μισθός από το φύλο.</a:t>
            </a: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Δηλαδή, οι εργαζόμενοι να λαμβάνουν ίση αμοιβή για την παροχή ίσης εργασίας </a:t>
            </a: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ανεξαρτήτως φύλου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να το πετύχει αυτό, εισάγει συγκεκριμένους </a:t>
            </a:r>
            <a:r>
              <a:rPr lang="el-G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κανόνες διαφάνειας</a:t>
            </a:r>
            <a:r>
              <a:rPr lang="el-G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δύο στάδια: 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</a:t>
            </a: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επιλογής υποψηφίων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προς απασχόληση 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</a:t>
            </a: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διάρκεια της εργασιακής σχέσης</a:t>
            </a:r>
            <a:endParaRPr lang="en-US" b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CBB51-8B94-C994-F87F-2AD30743E4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82" y="4399984"/>
            <a:ext cx="1767266" cy="1545150"/>
          </a:xfrm>
          <a:prstGeom prst="rect">
            <a:avLst/>
          </a:prstGeom>
        </p:spPr>
      </p:pic>
      <p:pic>
        <p:nvPicPr>
          <p:cNvPr id="4" name="Graphic 15">
            <a:extLst>
              <a:ext uri="{FF2B5EF4-FFF2-40B4-BE49-F238E27FC236}">
                <a16:creationId xmlns:a16="http://schemas.microsoft.com/office/drawing/2014/main" id="{51EBE838-4F25-CA76-BC8F-462B1D7AB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1435</Words>
  <Application>Microsoft Macintosh PowerPoint</Application>
  <PresentationFormat>Widescreen</PresentationFormat>
  <Paragraphs>183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Helvetica</vt:lpstr>
      <vt:lpstr>Helvetica Neue</vt:lpstr>
      <vt:lpstr>Wingdings</vt:lpstr>
      <vt:lpstr>Office Theme</vt:lpstr>
      <vt:lpstr>1_Office Theme</vt:lpstr>
      <vt:lpstr>PowerPoint Presentation</vt:lpstr>
      <vt:lpstr>PowerPoint Presentation</vt:lpstr>
      <vt:lpstr>Χάσμα αμοιβών ανδρών-γυναικών  Τι ισχύει σήμερα στην Ελλάδα</vt:lpstr>
      <vt:lpstr>Μισθολογικό χάσμα  μεταξύ ανδρών και γυναικών (“gender pay gap”)</vt:lpstr>
      <vt:lpstr>Μισθολογικό χάσμα  μεταξύ ανδρών και γυναικών (“gender pay gap”)</vt:lpstr>
      <vt:lpstr>Μισθολογικό χάσμα  μεταξύ ανδρών και γυναικών (“gender pay gap”) σε κλάδους της οικονομίας το 2024</vt:lpstr>
      <vt:lpstr>PowerPoint Presentation</vt:lpstr>
      <vt:lpstr>PowerPoint Presentation</vt:lpstr>
      <vt:lpstr>Ίση αμοιβή για ίση εργασία</vt:lpstr>
      <vt:lpstr>Κατά τη διαδικασία  επιλογής υποψηφίων προς απασχόληση   </vt:lpstr>
      <vt:lpstr>Κατά τη διάρκεια της εργασιακής σχέσης</vt:lpstr>
      <vt:lpstr>PowerPoint Presentation</vt:lpstr>
      <vt:lpstr>Διαφάνεια εντός της επιχείρησης </vt:lpstr>
      <vt:lpstr>  Υποχρεωτικός εσωτερικός έλεγχος μισθολογικού χάσματος για επιχειρήσεις  </vt:lpstr>
      <vt:lpstr>  Υποχρεωτικός έλεγχος  μισθολογικού χάσματος για επιχειρήσεις  </vt:lpstr>
      <vt:lpstr> Δικαστική διαδικασία  </vt:lpstr>
      <vt:lpstr>PowerPoint Presentation</vt:lpstr>
      <vt:lpstr>Τι αλλάζει στην ΠΡΑΞΗ για τους εργαζόμενους </vt:lpstr>
      <vt:lpstr>PowerPoint Presentation</vt:lpstr>
      <vt:lpstr>Ενδεικτικές λοιπές διατάξεις</vt:lpstr>
      <vt:lpstr>  Ενδεικτικές λοιπές διατάξεις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 C</dc:creator>
  <cp:lastModifiedBy>Niki Kerameus</cp:lastModifiedBy>
  <cp:revision>93</cp:revision>
  <dcterms:created xsi:type="dcterms:W3CDTF">2026-03-06T02:47:36Z</dcterms:created>
  <dcterms:modified xsi:type="dcterms:W3CDTF">2026-05-26T11:39:50Z</dcterms:modified>
</cp:coreProperties>
</file>